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1429"/>
  </p:normalViewPr>
  <p:slideViewPr>
    <p:cSldViewPr snapToGrid="0" snapToObjects="1">
      <p:cViewPr varScale="1">
        <p:scale>
          <a:sx n="45" d="100"/>
          <a:sy n="45" d="100"/>
        </p:scale>
        <p:origin x="137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B1CBB-D92F-4241-AFC6-5D7C80EB0BC5}" type="datetimeFigureOut">
              <a:rPr lang="en-CA" smtClean="0"/>
              <a:pPr/>
              <a:t>2020-02-12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74ACE-1D93-5849-BFAC-6215146898D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0989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pPr/>
              <a:t>2/12/20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pPr/>
              <a:t>2/12/20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pPr/>
              <a:t>2/12/20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pPr/>
              <a:t>2/12/20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pPr/>
              <a:t>2/12/20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pPr/>
              <a:t>2/12/20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pPr/>
              <a:t>2/12/20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pPr/>
              <a:t>2/12/20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pPr/>
              <a:t>2/12/20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pPr/>
              <a:t>2/12/20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pPr/>
              <a:t>2/12/20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pPr/>
              <a:t>2/12/20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pPr/>
              <a:t>2/12/20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pPr/>
              <a:t>2/12/20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pPr/>
              <a:t>2/12/20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pPr/>
              <a:t>2/12/20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pPr/>
              <a:t>2/12/20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pPr/>
              <a:t>2/12/20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orldpopulationhistory.org/map/1/mercator/1/0/25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2362200"/>
            <a:ext cx="11734800" cy="2400300"/>
          </a:xfrm>
        </p:spPr>
        <p:txBody>
          <a:bodyPr>
            <a:normAutofit/>
          </a:bodyPr>
          <a:lstStyle/>
          <a:p>
            <a:r>
              <a:rPr lang="en-CA" sz="4800" dirty="0" smtClean="0">
                <a:latin typeface="Cooper Black" charset="0"/>
                <a:ea typeface="Cooper Black" charset="0"/>
                <a:cs typeface="Cooper Black" charset="0"/>
              </a:rPr>
              <a:t>Settlement Patterns &amp; Population Density</a:t>
            </a:r>
            <a:endParaRPr lang="en-CA" sz="4800" dirty="0">
              <a:latin typeface="Cooper Black" charset="0"/>
              <a:ea typeface="Cooper Black" charset="0"/>
              <a:cs typeface="Cooper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9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701"/>
            <a:ext cx="12192000" cy="657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0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Cooper Black" charset="0"/>
                <a:ea typeface="Cooper Black" charset="0"/>
                <a:cs typeface="Cooper Black" charset="0"/>
              </a:rPr>
              <a:t>World Population Video</a:t>
            </a:r>
            <a:endParaRPr lang="en-CA" dirty="0">
              <a:latin typeface="Cooper Black" charset="0"/>
              <a:ea typeface="Cooper Black" charset="0"/>
              <a:cs typeface="Cooper Blac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dirty="0">
                <a:hlinkClick r:id="rId2"/>
              </a:rPr>
              <a:t>http://worldpopulationhistory.org/map/1/mercator/1/0/25</a:t>
            </a:r>
            <a:r>
              <a:rPr lang="en-CA" sz="3600" dirty="0" smtClean="0">
                <a:hlinkClick r:id="rId2"/>
              </a:rPr>
              <a:t>/</a:t>
            </a:r>
            <a:endParaRPr lang="en-CA" sz="3600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0697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Cooper Black" charset="0"/>
                <a:ea typeface="Cooper Black" charset="0"/>
                <a:cs typeface="Cooper Black" charset="0"/>
              </a:rPr>
              <a:t>Population Density</a:t>
            </a:r>
            <a:endParaRPr lang="en-CA" dirty="0">
              <a:latin typeface="Cooper Black" charset="0"/>
              <a:ea typeface="Cooper Black" charset="0"/>
              <a:cs typeface="Cooper Blac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The average for a country of how many people live in a square kilometre (or mile) of land</a:t>
            </a:r>
          </a:p>
          <a:p>
            <a:endParaRPr lang="en-CA" sz="3600" dirty="0"/>
          </a:p>
          <a:p>
            <a:r>
              <a:rPr lang="en-CA" sz="3600" dirty="0" smtClean="0"/>
              <a:t>Calculated by dividing population of country by its area</a:t>
            </a:r>
          </a:p>
          <a:p>
            <a:endParaRPr lang="en-CA" sz="3600" dirty="0"/>
          </a:p>
          <a:p>
            <a:r>
              <a:rPr lang="en-CA" sz="3600" b="1" dirty="0" smtClean="0"/>
              <a:t>3 Categories: </a:t>
            </a:r>
            <a:r>
              <a:rPr lang="en-CA" sz="3600" b="1" dirty="0" smtClean="0">
                <a:solidFill>
                  <a:srgbClr val="FFFF00"/>
                </a:solidFill>
              </a:rPr>
              <a:t>sparse, moderate, dense</a:t>
            </a:r>
            <a:endParaRPr lang="en-CA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60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Cooper Black" charset="0"/>
                <a:ea typeface="Cooper Black" charset="0"/>
                <a:cs typeface="Cooper Black" charset="0"/>
              </a:rPr>
              <a:t>Sparse</a:t>
            </a:r>
            <a:endParaRPr lang="en-CA" dirty="0">
              <a:latin typeface="Cooper Black" charset="0"/>
              <a:ea typeface="Cooper Black" charset="0"/>
              <a:cs typeface="Cooper Blac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Population has 14 or less people per km</a:t>
            </a:r>
            <a:r>
              <a:rPr lang="en-CA" sz="3600" baseline="30000" dirty="0" smtClean="0"/>
              <a:t>2</a:t>
            </a:r>
          </a:p>
          <a:p>
            <a:endParaRPr lang="en-CA" sz="3600" baseline="30000" dirty="0"/>
          </a:p>
          <a:p>
            <a:r>
              <a:rPr lang="en-CA" sz="3600" dirty="0" smtClean="0"/>
              <a:t>Countries have small population in comparison to their land area</a:t>
            </a:r>
          </a:p>
          <a:p>
            <a:endParaRPr lang="en-CA" sz="3600" dirty="0"/>
          </a:p>
          <a:p>
            <a:r>
              <a:rPr lang="en-CA" sz="3600" dirty="0" smtClean="0"/>
              <a:t>Examples: Canada, Australia, Greenland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33635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Cooper Black" charset="0"/>
                <a:ea typeface="Cooper Black" charset="0"/>
                <a:cs typeface="Cooper Black" charset="0"/>
              </a:rPr>
              <a:t>Moderate</a:t>
            </a:r>
            <a:endParaRPr lang="en-CA" dirty="0">
              <a:latin typeface="Cooper Black" charset="0"/>
              <a:ea typeface="Cooper Black" charset="0"/>
              <a:cs typeface="Cooper Blac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Population density has 15-149 people per km2</a:t>
            </a:r>
          </a:p>
          <a:p>
            <a:endParaRPr lang="en-CA" sz="3600" dirty="0"/>
          </a:p>
          <a:p>
            <a:r>
              <a:rPr lang="en-CA" sz="3600" dirty="0" smtClean="0"/>
              <a:t>Countries have medium population size in comparison to their land area</a:t>
            </a:r>
          </a:p>
          <a:p>
            <a:endParaRPr lang="en-CA" sz="3600" dirty="0"/>
          </a:p>
          <a:p>
            <a:r>
              <a:rPr lang="en-CA" sz="3600" dirty="0" smtClean="0"/>
              <a:t>Examples: China, South Africa, United States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60810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Cooper Black" charset="0"/>
                <a:ea typeface="Cooper Black" charset="0"/>
                <a:cs typeface="Cooper Black" charset="0"/>
              </a:rPr>
              <a:t>Dense</a:t>
            </a:r>
            <a:endParaRPr lang="en-CA" dirty="0">
              <a:latin typeface="Cooper Black" charset="0"/>
              <a:ea typeface="Cooper Black" charset="0"/>
              <a:cs typeface="Cooper Blac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Population density has 150 or more people per km2</a:t>
            </a:r>
          </a:p>
          <a:p>
            <a:endParaRPr lang="en-CA" sz="3600" dirty="0"/>
          </a:p>
          <a:p>
            <a:r>
              <a:rPr lang="en-CA" sz="3600" dirty="0" smtClean="0"/>
              <a:t>Countries have small land area in comparison to their large populations</a:t>
            </a:r>
          </a:p>
          <a:p>
            <a:endParaRPr lang="en-CA" sz="3600" dirty="0"/>
          </a:p>
          <a:p>
            <a:r>
              <a:rPr lang="en-CA" sz="3600" dirty="0" smtClean="0"/>
              <a:t>Example: India, Monaco, South Korea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6054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latin typeface="Cooper Black" charset="0"/>
                <a:ea typeface="Cooper Black" charset="0"/>
                <a:cs typeface="Cooper Black" charset="0"/>
              </a:rPr>
              <a:t>What affects Population Density?</a:t>
            </a:r>
            <a:endParaRPr lang="en-CA" dirty="0">
              <a:latin typeface="Cooper Black" charset="0"/>
              <a:ea typeface="Cooper Black" charset="0"/>
              <a:cs typeface="Cooper Blac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dirty="0" smtClean="0"/>
              <a:t>Countries which have high population densities usually have more desirable physical features (moderate climate, flat lands) and are rich in natural resources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54713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Cooper Black" charset="0"/>
                <a:ea typeface="Cooper Black" charset="0"/>
                <a:cs typeface="Cooper Black" charset="0"/>
              </a:rPr>
              <a:t>Settlement</a:t>
            </a:r>
            <a:endParaRPr lang="en-CA" dirty="0">
              <a:latin typeface="Cooper Black" charset="0"/>
              <a:ea typeface="Cooper Black" charset="0"/>
              <a:cs typeface="Cooper Blac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4000" dirty="0" smtClean="0"/>
              <a:t>Dependent on available economic opportunities for people living in a area</a:t>
            </a:r>
          </a:p>
          <a:p>
            <a:endParaRPr lang="en-CA" sz="4000" dirty="0" smtClean="0"/>
          </a:p>
          <a:p>
            <a:r>
              <a:rPr lang="en-CA" sz="4000" dirty="0" smtClean="0"/>
              <a:t>No jobs = people having to move to new settlement where jobs are available</a:t>
            </a:r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52108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Cooper Black" charset="0"/>
                <a:ea typeface="Cooper Black" charset="0"/>
                <a:cs typeface="Cooper Black" charset="0"/>
              </a:rPr>
              <a:t>3 Types of Settlement</a:t>
            </a:r>
            <a:endParaRPr lang="en-CA" dirty="0">
              <a:latin typeface="Cooper Black" charset="0"/>
              <a:ea typeface="Cooper Black" charset="0"/>
              <a:cs typeface="Cooper Blac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4400" dirty="0"/>
              <a:t>Linear</a:t>
            </a:r>
          </a:p>
          <a:p>
            <a:r>
              <a:rPr lang="en-CA" sz="4400" dirty="0"/>
              <a:t>Scattered</a:t>
            </a:r>
          </a:p>
          <a:p>
            <a:r>
              <a:rPr lang="en-CA" sz="4400" dirty="0"/>
              <a:t>Clustered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2260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Cooper Black" charset="0"/>
                <a:ea typeface="Cooper Black" charset="0"/>
                <a:cs typeface="Cooper Black" charset="0"/>
              </a:rPr>
              <a:t>Linear Settlement</a:t>
            </a:r>
            <a:endParaRPr lang="en-CA" dirty="0">
              <a:latin typeface="Cooper Black" charset="0"/>
              <a:ea typeface="Cooper Black" charset="0"/>
              <a:cs typeface="Cooper Blac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3500" dirty="0" smtClean="0"/>
              <a:t>When settlement has been established in a line-like pattern</a:t>
            </a:r>
          </a:p>
          <a:p>
            <a:endParaRPr lang="en-CA" sz="3500" dirty="0" smtClean="0"/>
          </a:p>
          <a:p>
            <a:r>
              <a:rPr lang="en-CA" sz="3500" dirty="0" smtClean="0"/>
              <a:t>Historically, has occurred along major waterways because were major transportation and trade routes</a:t>
            </a:r>
          </a:p>
          <a:p>
            <a:endParaRPr lang="en-CA" sz="3500" dirty="0" smtClean="0"/>
          </a:p>
          <a:p>
            <a:r>
              <a:rPr lang="en-CA" sz="3500" dirty="0" smtClean="0"/>
              <a:t>i.e. Champlain Quebec and other communities along the Saint Lawrence River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350" y="5467350"/>
            <a:ext cx="23241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0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lum/>
            </a:blip>
            <a:srcRect/>
            <a:stretch>
              <a:fillRect/>
            </a:stretch>
          </a:blipFill>
          <a:effectLst/>
        </p:spPr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/>
          <a:stretch/>
        </p:blipFill>
        <p:spPr>
          <a:xfrm>
            <a:off x="3113953" y="193615"/>
            <a:ext cx="6569308" cy="6470770"/>
          </a:xfrm>
          <a:prstGeom prst="rect">
            <a:avLst/>
          </a:prstGeom>
          <a:ln w="190500" cap="flat" cmpd="thinThick">
            <a:solidFill>
              <a:srgbClr val="FFFFFF"/>
            </a:solidFill>
            <a:prstDash val="solid"/>
            <a:round/>
          </a:ln>
        </p:spPr>
      </p:pic>
    </p:spTree>
    <p:extLst>
      <p:ext uri="{BB962C8B-B14F-4D97-AF65-F5344CB8AC3E}">
        <p14:creationId xmlns:p14="http://schemas.microsoft.com/office/powerpoint/2010/main" val="151508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lum/>
            </a:blip>
            <a:srcRect/>
            <a:stretch>
              <a:fillRect/>
            </a:stretch>
          </a:blipFill>
          <a:effectLst/>
        </p:spPr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2695" y="407822"/>
            <a:ext cx="7746609" cy="604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2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Cooper Black" charset="0"/>
                <a:ea typeface="Cooper Black" charset="0"/>
                <a:cs typeface="Cooper Black" charset="0"/>
              </a:rPr>
              <a:t>Scattered Settlement</a:t>
            </a:r>
            <a:endParaRPr lang="en-CA" dirty="0">
              <a:latin typeface="Cooper Black" charset="0"/>
              <a:ea typeface="Cooper Black" charset="0"/>
              <a:cs typeface="Cooper Blac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People are settled in areas far apart from each other</a:t>
            </a:r>
          </a:p>
          <a:p>
            <a:endParaRPr lang="en-CA" sz="3600" dirty="0" smtClean="0"/>
          </a:p>
          <a:p>
            <a:r>
              <a:rPr lang="en-CA" sz="3600" dirty="0" smtClean="0"/>
              <a:t>Occurs when settlement has been established in an area where living conditions make it difficult to support large amounts of people</a:t>
            </a:r>
          </a:p>
          <a:p>
            <a:endParaRPr lang="en-CA" sz="3600" dirty="0" smtClean="0"/>
          </a:p>
          <a:p>
            <a:r>
              <a:rPr lang="en-CA" sz="3600" dirty="0" smtClean="0"/>
              <a:t>i.e. Northern Canada</a:t>
            </a:r>
            <a:endParaRPr lang="en-CA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150" y="4610100"/>
            <a:ext cx="25781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1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070" y="0"/>
            <a:ext cx="10281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0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Cooper Black" charset="0"/>
                <a:ea typeface="Cooper Black" charset="0"/>
                <a:cs typeface="Cooper Black" charset="0"/>
              </a:rPr>
              <a:t>Clustered Settlement</a:t>
            </a:r>
            <a:endParaRPr lang="en-CA" dirty="0">
              <a:latin typeface="Cooper Black" charset="0"/>
              <a:ea typeface="Cooper Black" charset="0"/>
              <a:cs typeface="Cooper Blac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When settlements have been established very close to each other, with many people living together</a:t>
            </a:r>
          </a:p>
          <a:p>
            <a:endParaRPr lang="en-CA" sz="3600" dirty="0"/>
          </a:p>
          <a:p>
            <a:r>
              <a:rPr lang="en-CA" sz="3600" dirty="0" smtClean="0"/>
              <a:t>i.e. the Greater Toronto Area (GTA)</a:t>
            </a:r>
            <a:endParaRPr lang="en-CA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4248150"/>
            <a:ext cx="30480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4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76</TotalTime>
  <Words>298</Words>
  <Application>Microsoft Macintosh PowerPoint</Application>
  <PresentationFormat>Widescreen</PresentationFormat>
  <Paragraphs>53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Corbel</vt:lpstr>
      <vt:lpstr>Arial</vt:lpstr>
      <vt:lpstr>Cooper Black</vt:lpstr>
      <vt:lpstr>Depth</vt:lpstr>
      <vt:lpstr>Settlement Patterns &amp; Population Density</vt:lpstr>
      <vt:lpstr>Settlement</vt:lpstr>
      <vt:lpstr>3 Types of Settlement</vt:lpstr>
      <vt:lpstr>Linear Settlement</vt:lpstr>
      <vt:lpstr>PowerPoint Presentation</vt:lpstr>
      <vt:lpstr>PowerPoint Presentation</vt:lpstr>
      <vt:lpstr>Scattered Settlement</vt:lpstr>
      <vt:lpstr>PowerPoint Presentation</vt:lpstr>
      <vt:lpstr>Clustered Settlement</vt:lpstr>
      <vt:lpstr>PowerPoint Presentation</vt:lpstr>
      <vt:lpstr>World Population Video</vt:lpstr>
      <vt:lpstr>Population Density</vt:lpstr>
      <vt:lpstr>Sparse</vt:lpstr>
      <vt:lpstr>Moderate</vt:lpstr>
      <vt:lpstr>Dense</vt:lpstr>
      <vt:lpstr>What affects Population Density?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Settlement Patterns</dc:title>
  <dc:creator>Nicki George</dc:creator>
  <cp:lastModifiedBy>Nicki George</cp:lastModifiedBy>
  <cp:revision>11</cp:revision>
  <dcterms:created xsi:type="dcterms:W3CDTF">2017-04-24T17:53:28Z</dcterms:created>
  <dcterms:modified xsi:type="dcterms:W3CDTF">2020-02-12T18:51:01Z</dcterms:modified>
</cp:coreProperties>
</file>